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2" r:id="rId4"/>
    <p:sldId id="258" r:id="rId5"/>
    <p:sldId id="259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C0C0C0"/>
    <a:srgbClr val="5F5F5F"/>
    <a:srgbClr val="3168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6D0F32-E950-46C7-B081-286660FC5D7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662A84D-0611-4081-BE06-E5E1599892B0}">
      <dgm:prSet phldrT="[Text]"/>
      <dgm:spPr/>
      <dgm:t>
        <a:bodyPr/>
        <a:lstStyle/>
        <a:p>
          <a:r>
            <a:rPr lang="en-AU" dirty="0" smtClean="0"/>
            <a:t>Mandatory Contribution had increased to 9%</a:t>
          </a:r>
          <a:endParaRPr lang="en-AU" dirty="0"/>
        </a:p>
      </dgm:t>
    </dgm:pt>
    <dgm:pt modelId="{D2D8BCE6-5586-44C8-B163-C731F382D45B}" type="parTrans" cxnId="{1AC08F20-26E3-40E4-A1D9-14A68CF6622A}">
      <dgm:prSet/>
      <dgm:spPr/>
      <dgm:t>
        <a:bodyPr/>
        <a:lstStyle/>
        <a:p>
          <a:endParaRPr lang="en-AU"/>
        </a:p>
      </dgm:t>
    </dgm:pt>
    <dgm:pt modelId="{4E3B9DF3-A1D4-4437-A484-AAC0A9851875}" type="sibTrans" cxnId="{1AC08F20-26E3-40E4-A1D9-14A68CF6622A}">
      <dgm:prSet/>
      <dgm:spPr/>
      <dgm:t>
        <a:bodyPr/>
        <a:lstStyle/>
        <a:p>
          <a:endParaRPr lang="en-AU"/>
        </a:p>
      </dgm:t>
    </dgm:pt>
    <dgm:pt modelId="{37714B4A-777C-4A6C-9706-57E34A9E66AE}">
      <dgm:prSet phldrT="[Text]"/>
      <dgm:spPr/>
      <dgm:t>
        <a:bodyPr/>
        <a:lstStyle/>
        <a:p>
          <a:r>
            <a:rPr lang="en-AU" dirty="0" smtClean="0"/>
            <a:t>90% of the workforce had Superannuation</a:t>
          </a:r>
          <a:endParaRPr lang="en-AU" dirty="0"/>
        </a:p>
      </dgm:t>
    </dgm:pt>
    <dgm:pt modelId="{57B1F645-32CC-473D-892F-3B7C90304ED9}" type="parTrans" cxnId="{0EABE08A-9211-4B0E-88E9-09705693141A}">
      <dgm:prSet/>
      <dgm:spPr/>
      <dgm:t>
        <a:bodyPr/>
        <a:lstStyle/>
        <a:p>
          <a:endParaRPr lang="en-AU"/>
        </a:p>
      </dgm:t>
    </dgm:pt>
    <dgm:pt modelId="{84F675F8-3A50-4ED4-B9C0-127D8357A49B}" type="sibTrans" cxnId="{0EABE08A-9211-4B0E-88E9-09705693141A}">
      <dgm:prSet/>
      <dgm:spPr/>
      <dgm:t>
        <a:bodyPr/>
        <a:lstStyle/>
        <a:p>
          <a:endParaRPr lang="en-AU"/>
        </a:p>
      </dgm:t>
    </dgm:pt>
    <dgm:pt modelId="{707D27E4-7A24-47EA-8E80-2DD0634015EF}">
      <dgm:prSet phldrT="[Text]"/>
      <dgm:spPr/>
      <dgm:t>
        <a:bodyPr/>
        <a:lstStyle/>
        <a:p>
          <a:pPr algn="ctr"/>
          <a:r>
            <a:rPr lang="en-AU" dirty="0" smtClean="0"/>
            <a:t>Super choice legislation was released</a:t>
          </a:r>
          <a:endParaRPr lang="en-AU" dirty="0"/>
        </a:p>
      </dgm:t>
    </dgm:pt>
    <dgm:pt modelId="{79345474-2FC0-4227-B07C-A4355894B47B}" type="parTrans" cxnId="{D30C8C1D-2D99-478B-BE47-3B70FF54CF72}">
      <dgm:prSet/>
      <dgm:spPr/>
      <dgm:t>
        <a:bodyPr/>
        <a:lstStyle/>
        <a:p>
          <a:endParaRPr lang="en-AU"/>
        </a:p>
      </dgm:t>
    </dgm:pt>
    <dgm:pt modelId="{3CCC2E72-A8CC-48EF-96E2-030C21DDAEAF}" type="sibTrans" cxnId="{D30C8C1D-2D99-478B-BE47-3B70FF54CF72}">
      <dgm:prSet/>
      <dgm:spPr/>
      <dgm:t>
        <a:bodyPr/>
        <a:lstStyle/>
        <a:p>
          <a:endParaRPr lang="en-AU"/>
        </a:p>
      </dgm:t>
    </dgm:pt>
    <dgm:pt modelId="{3D32C4A5-6B8D-44DF-856D-03E5AFC42508}">
      <dgm:prSet phldrT="[Text]"/>
      <dgm:spPr/>
      <dgm:t>
        <a:bodyPr/>
        <a:lstStyle/>
        <a:p>
          <a:r>
            <a:rPr lang="en-AU" dirty="0" smtClean="0">
              <a:solidFill>
                <a:schemeClr val="bg1"/>
              </a:solidFill>
            </a:rPr>
            <a:t>Crystallisation</a:t>
          </a:r>
          <a:endParaRPr lang="en-AU" dirty="0"/>
        </a:p>
      </dgm:t>
    </dgm:pt>
    <dgm:pt modelId="{217AE068-0573-4C8D-97CC-0F049F488CF2}" type="parTrans" cxnId="{E516564E-1B2E-4879-A47B-064D8ED4478E}">
      <dgm:prSet/>
      <dgm:spPr/>
      <dgm:t>
        <a:bodyPr/>
        <a:lstStyle/>
        <a:p>
          <a:endParaRPr lang="en-AU"/>
        </a:p>
      </dgm:t>
    </dgm:pt>
    <dgm:pt modelId="{91B70246-2133-4F63-ABA8-F6D8BF30A666}" type="sibTrans" cxnId="{E516564E-1B2E-4879-A47B-064D8ED4478E}">
      <dgm:prSet/>
      <dgm:spPr/>
      <dgm:t>
        <a:bodyPr/>
        <a:lstStyle/>
        <a:p>
          <a:endParaRPr lang="en-AU"/>
        </a:p>
      </dgm:t>
    </dgm:pt>
    <dgm:pt modelId="{D88884B9-DABC-4BF9-825A-F8CA0C1868FD}" type="pres">
      <dgm:prSet presAssocID="{0C6D0F32-E950-46C7-B081-286660FC5D79}" presName="Name0" presStyleCnt="0">
        <dgm:presLayoutVars>
          <dgm:dir/>
          <dgm:resizeHandles val="exact"/>
        </dgm:presLayoutVars>
      </dgm:prSet>
      <dgm:spPr/>
    </dgm:pt>
    <dgm:pt modelId="{F32BF1EE-C027-45EA-9321-D6DD65C3F745}" type="pres">
      <dgm:prSet presAssocID="{B662A84D-0611-4081-BE06-E5E1599892B0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D7A65FC-6DD3-4F46-9A15-A3F08D91C21D}" type="pres">
      <dgm:prSet presAssocID="{4E3B9DF3-A1D4-4437-A484-AAC0A9851875}" presName="parSpace" presStyleCnt="0"/>
      <dgm:spPr/>
    </dgm:pt>
    <dgm:pt modelId="{A335DD49-23BF-4549-903F-267B24F6B759}" type="pres">
      <dgm:prSet presAssocID="{37714B4A-777C-4A6C-9706-57E34A9E66AE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38F0268-8D86-4B8B-BCB2-F5385025A9B3}" type="pres">
      <dgm:prSet presAssocID="{84F675F8-3A50-4ED4-B9C0-127D8357A49B}" presName="parSpace" presStyleCnt="0"/>
      <dgm:spPr/>
    </dgm:pt>
    <dgm:pt modelId="{1CB3E702-0C1F-4F5E-B390-B029BE9D9BCB}" type="pres">
      <dgm:prSet presAssocID="{707D27E4-7A24-47EA-8E80-2DD0634015EF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0B2F783-64FD-4C31-BBA0-EA0B32927E72}" type="pres">
      <dgm:prSet presAssocID="{3CCC2E72-A8CC-48EF-96E2-030C21DDAEAF}" presName="parSpace" presStyleCnt="0"/>
      <dgm:spPr/>
    </dgm:pt>
    <dgm:pt modelId="{7ED62484-8715-4551-B28A-19374CC51405}" type="pres">
      <dgm:prSet presAssocID="{3D32C4A5-6B8D-44DF-856D-03E5AFC42508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D30C8C1D-2D99-478B-BE47-3B70FF54CF72}" srcId="{0C6D0F32-E950-46C7-B081-286660FC5D79}" destId="{707D27E4-7A24-47EA-8E80-2DD0634015EF}" srcOrd="2" destOrd="0" parTransId="{79345474-2FC0-4227-B07C-A4355894B47B}" sibTransId="{3CCC2E72-A8CC-48EF-96E2-030C21DDAEAF}"/>
    <dgm:cxn modelId="{0EABE08A-9211-4B0E-88E9-09705693141A}" srcId="{0C6D0F32-E950-46C7-B081-286660FC5D79}" destId="{37714B4A-777C-4A6C-9706-57E34A9E66AE}" srcOrd="1" destOrd="0" parTransId="{57B1F645-32CC-473D-892F-3B7C90304ED9}" sibTransId="{84F675F8-3A50-4ED4-B9C0-127D8357A49B}"/>
    <dgm:cxn modelId="{4118DB31-4FF0-494C-9F8F-B372E7CB17DD}" type="presOf" srcId="{3D32C4A5-6B8D-44DF-856D-03E5AFC42508}" destId="{7ED62484-8715-4551-B28A-19374CC51405}" srcOrd="0" destOrd="0" presId="urn:microsoft.com/office/officeart/2005/8/layout/hChevron3"/>
    <dgm:cxn modelId="{1AC08F20-26E3-40E4-A1D9-14A68CF6622A}" srcId="{0C6D0F32-E950-46C7-B081-286660FC5D79}" destId="{B662A84D-0611-4081-BE06-E5E1599892B0}" srcOrd="0" destOrd="0" parTransId="{D2D8BCE6-5586-44C8-B163-C731F382D45B}" sibTransId="{4E3B9DF3-A1D4-4437-A484-AAC0A9851875}"/>
    <dgm:cxn modelId="{E516564E-1B2E-4879-A47B-064D8ED4478E}" srcId="{0C6D0F32-E950-46C7-B081-286660FC5D79}" destId="{3D32C4A5-6B8D-44DF-856D-03E5AFC42508}" srcOrd="3" destOrd="0" parTransId="{217AE068-0573-4C8D-97CC-0F049F488CF2}" sibTransId="{91B70246-2133-4F63-ABA8-F6D8BF30A666}"/>
    <dgm:cxn modelId="{41817377-BC2E-4DF2-9D34-4F59F2507378}" type="presOf" srcId="{B662A84D-0611-4081-BE06-E5E1599892B0}" destId="{F32BF1EE-C027-45EA-9321-D6DD65C3F745}" srcOrd="0" destOrd="0" presId="urn:microsoft.com/office/officeart/2005/8/layout/hChevron3"/>
    <dgm:cxn modelId="{0BCBFDEB-9118-4953-80D6-BF2861848998}" type="presOf" srcId="{0C6D0F32-E950-46C7-B081-286660FC5D79}" destId="{D88884B9-DABC-4BF9-825A-F8CA0C1868FD}" srcOrd="0" destOrd="0" presId="urn:microsoft.com/office/officeart/2005/8/layout/hChevron3"/>
    <dgm:cxn modelId="{54C90F10-C664-47F7-99C0-E3F6B3500C7F}" type="presOf" srcId="{37714B4A-777C-4A6C-9706-57E34A9E66AE}" destId="{A335DD49-23BF-4549-903F-267B24F6B759}" srcOrd="0" destOrd="0" presId="urn:microsoft.com/office/officeart/2005/8/layout/hChevron3"/>
    <dgm:cxn modelId="{68F6665A-4630-4A83-A0C7-C91BA76EF1A0}" type="presOf" srcId="{707D27E4-7A24-47EA-8E80-2DD0634015EF}" destId="{1CB3E702-0C1F-4F5E-B390-B029BE9D9BCB}" srcOrd="0" destOrd="0" presId="urn:microsoft.com/office/officeart/2005/8/layout/hChevron3"/>
    <dgm:cxn modelId="{0997E964-F6C2-4D82-9C84-361E2A902B6D}" type="presParOf" srcId="{D88884B9-DABC-4BF9-825A-F8CA0C1868FD}" destId="{F32BF1EE-C027-45EA-9321-D6DD65C3F745}" srcOrd="0" destOrd="0" presId="urn:microsoft.com/office/officeart/2005/8/layout/hChevron3"/>
    <dgm:cxn modelId="{2D9316CB-E431-4E92-B01D-05C0D2EE96F3}" type="presParOf" srcId="{D88884B9-DABC-4BF9-825A-F8CA0C1868FD}" destId="{AD7A65FC-6DD3-4F46-9A15-A3F08D91C21D}" srcOrd="1" destOrd="0" presId="urn:microsoft.com/office/officeart/2005/8/layout/hChevron3"/>
    <dgm:cxn modelId="{279C002E-1CE8-4577-A78F-BD5F1B839158}" type="presParOf" srcId="{D88884B9-DABC-4BF9-825A-F8CA0C1868FD}" destId="{A335DD49-23BF-4549-903F-267B24F6B759}" srcOrd="2" destOrd="0" presId="urn:microsoft.com/office/officeart/2005/8/layout/hChevron3"/>
    <dgm:cxn modelId="{B04FAF80-B8AB-45D8-B8D1-87553C8786F6}" type="presParOf" srcId="{D88884B9-DABC-4BF9-825A-F8CA0C1868FD}" destId="{E38F0268-8D86-4B8B-BCB2-F5385025A9B3}" srcOrd="3" destOrd="0" presId="urn:microsoft.com/office/officeart/2005/8/layout/hChevron3"/>
    <dgm:cxn modelId="{07A3C7B0-E6B2-47FD-80CB-3CE5DB8A7169}" type="presParOf" srcId="{D88884B9-DABC-4BF9-825A-F8CA0C1868FD}" destId="{1CB3E702-0C1F-4F5E-B390-B029BE9D9BCB}" srcOrd="4" destOrd="0" presId="urn:microsoft.com/office/officeart/2005/8/layout/hChevron3"/>
    <dgm:cxn modelId="{D27B3BBF-06D2-4643-8C58-9277918755B0}" type="presParOf" srcId="{D88884B9-DABC-4BF9-825A-F8CA0C1868FD}" destId="{B0B2F783-64FD-4C31-BBA0-EA0B32927E72}" srcOrd="5" destOrd="0" presId="urn:microsoft.com/office/officeart/2005/8/layout/hChevron3"/>
    <dgm:cxn modelId="{FE4F647B-200D-40FA-9077-EE6520DC59EE}" type="presParOf" srcId="{D88884B9-DABC-4BF9-825A-F8CA0C1868FD}" destId="{7ED62484-8715-4551-B28A-19374CC51405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6D0F32-E950-46C7-B081-286660FC5D7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662A84D-0611-4081-BE06-E5E1599892B0}">
      <dgm:prSet phldrT="[Text]"/>
      <dgm:spPr/>
      <dgm:t>
        <a:bodyPr/>
        <a:lstStyle/>
        <a:p>
          <a:r>
            <a:rPr lang="en-AU" dirty="0" smtClean="0"/>
            <a:t>Some companies provided super to senor employees</a:t>
          </a:r>
          <a:endParaRPr lang="en-AU" dirty="0"/>
        </a:p>
      </dgm:t>
    </dgm:pt>
    <dgm:pt modelId="{D2D8BCE6-5586-44C8-B163-C731F382D45B}" type="parTrans" cxnId="{1AC08F20-26E3-40E4-A1D9-14A68CF6622A}">
      <dgm:prSet/>
      <dgm:spPr/>
      <dgm:t>
        <a:bodyPr/>
        <a:lstStyle/>
        <a:p>
          <a:endParaRPr lang="en-AU"/>
        </a:p>
      </dgm:t>
    </dgm:pt>
    <dgm:pt modelId="{4E3B9DF3-A1D4-4437-A484-AAC0A9851875}" type="sibTrans" cxnId="{1AC08F20-26E3-40E4-A1D9-14A68CF6622A}">
      <dgm:prSet/>
      <dgm:spPr/>
      <dgm:t>
        <a:bodyPr/>
        <a:lstStyle/>
        <a:p>
          <a:endParaRPr lang="en-AU"/>
        </a:p>
      </dgm:t>
    </dgm:pt>
    <dgm:pt modelId="{37714B4A-777C-4A6C-9706-57E34A9E66AE}">
      <dgm:prSet phldrT="[Text]"/>
      <dgm:spPr/>
      <dgm:t>
        <a:bodyPr/>
        <a:lstStyle/>
        <a:p>
          <a:r>
            <a:rPr lang="en-AU" dirty="0" smtClean="0"/>
            <a:t>Unions Campaigned for super</a:t>
          </a:r>
          <a:endParaRPr lang="en-AU" dirty="0"/>
        </a:p>
      </dgm:t>
    </dgm:pt>
    <dgm:pt modelId="{57B1F645-32CC-473D-892F-3B7C90304ED9}" type="parTrans" cxnId="{0EABE08A-9211-4B0E-88E9-09705693141A}">
      <dgm:prSet/>
      <dgm:spPr/>
      <dgm:t>
        <a:bodyPr/>
        <a:lstStyle/>
        <a:p>
          <a:endParaRPr lang="en-AU"/>
        </a:p>
      </dgm:t>
    </dgm:pt>
    <dgm:pt modelId="{84F675F8-3A50-4ED4-B9C0-127D8357A49B}" type="sibTrans" cxnId="{0EABE08A-9211-4B0E-88E9-09705693141A}">
      <dgm:prSet/>
      <dgm:spPr/>
      <dgm:t>
        <a:bodyPr/>
        <a:lstStyle/>
        <a:p>
          <a:endParaRPr lang="en-AU"/>
        </a:p>
      </dgm:t>
    </dgm:pt>
    <dgm:pt modelId="{707D27E4-7A24-47EA-8E80-2DD0634015EF}">
      <dgm:prSet phldrT="[Text]"/>
      <dgm:spPr/>
      <dgm:t>
        <a:bodyPr/>
        <a:lstStyle/>
        <a:p>
          <a:r>
            <a:rPr lang="en-AU" dirty="0" smtClean="0"/>
            <a:t>Tax incentive began</a:t>
          </a:r>
          <a:endParaRPr lang="en-AU" dirty="0"/>
        </a:p>
      </dgm:t>
    </dgm:pt>
    <dgm:pt modelId="{79345474-2FC0-4227-B07C-A4355894B47B}" type="parTrans" cxnId="{D30C8C1D-2D99-478B-BE47-3B70FF54CF72}">
      <dgm:prSet/>
      <dgm:spPr/>
      <dgm:t>
        <a:bodyPr/>
        <a:lstStyle/>
        <a:p>
          <a:endParaRPr lang="en-AU"/>
        </a:p>
      </dgm:t>
    </dgm:pt>
    <dgm:pt modelId="{3CCC2E72-A8CC-48EF-96E2-030C21DDAEAF}" type="sibTrans" cxnId="{D30C8C1D-2D99-478B-BE47-3B70FF54CF72}">
      <dgm:prSet/>
      <dgm:spPr/>
      <dgm:t>
        <a:bodyPr/>
        <a:lstStyle/>
        <a:p>
          <a:endParaRPr lang="en-AU"/>
        </a:p>
      </dgm:t>
    </dgm:pt>
    <dgm:pt modelId="{3D32C4A5-6B8D-44DF-856D-03E5AFC42508}">
      <dgm:prSet phldrT="[Text]"/>
      <dgm:spPr/>
      <dgm:t>
        <a:bodyPr/>
        <a:lstStyle/>
        <a:p>
          <a:r>
            <a:rPr lang="en-AU" dirty="0" smtClean="0">
              <a:solidFill>
                <a:schemeClr val="bg1"/>
              </a:solidFill>
            </a:rPr>
            <a:t>Only 37% to 40% of the workforce had superannuation</a:t>
          </a:r>
          <a:endParaRPr lang="en-AU" dirty="0"/>
        </a:p>
      </dgm:t>
    </dgm:pt>
    <dgm:pt modelId="{217AE068-0573-4C8D-97CC-0F049F488CF2}" type="parTrans" cxnId="{E516564E-1B2E-4879-A47B-064D8ED4478E}">
      <dgm:prSet/>
      <dgm:spPr/>
      <dgm:t>
        <a:bodyPr/>
        <a:lstStyle/>
        <a:p>
          <a:endParaRPr lang="en-AU"/>
        </a:p>
      </dgm:t>
    </dgm:pt>
    <dgm:pt modelId="{91B70246-2133-4F63-ABA8-F6D8BF30A666}" type="sibTrans" cxnId="{E516564E-1B2E-4879-A47B-064D8ED4478E}">
      <dgm:prSet/>
      <dgm:spPr/>
      <dgm:t>
        <a:bodyPr/>
        <a:lstStyle/>
        <a:p>
          <a:endParaRPr lang="en-AU"/>
        </a:p>
      </dgm:t>
    </dgm:pt>
    <dgm:pt modelId="{D88884B9-DABC-4BF9-825A-F8CA0C1868FD}" type="pres">
      <dgm:prSet presAssocID="{0C6D0F32-E950-46C7-B081-286660FC5D79}" presName="Name0" presStyleCnt="0">
        <dgm:presLayoutVars>
          <dgm:dir/>
          <dgm:resizeHandles val="exact"/>
        </dgm:presLayoutVars>
      </dgm:prSet>
      <dgm:spPr/>
    </dgm:pt>
    <dgm:pt modelId="{F32BF1EE-C027-45EA-9321-D6DD65C3F745}" type="pres">
      <dgm:prSet presAssocID="{B662A84D-0611-4081-BE06-E5E1599892B0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D7A65FC-6DD3-4F46-9A15-A3F08D91C21D}" type="pres">
      <dgm:prSet presAssocID="{4E3B9DF3-A1D4-4437-A484-AAC0A9851875}" presName="parSpace" presStyleCnt="0"/>
      <dgm:spPr/>
    </dgm:pt>
    <dgm:pt modelId="{A335DD49-23BF-4549-903F-267B24F6B759}" type="pres">
      <dgm:prSet presAssocID="{37714B4A-777C-4A6C-9706-57E34A9E66AE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38F0268-8D86-4B8B-BCB2-F5385025A9B3}" type="pres">
      <dgm:prSet presAssocID="{84F675F8-3A50-4ED4-B9C0-127D8357A49B}" presName="parSpace" presStyleCnt="0"/>
      <dgm:spPr/>
    </dgm:pt>
    <dgm:pt modelId="{1CB3E702-0C1F-4F5E-B390-B029BE9D9BCB}" type="pres">
      <dgm:prSet presAssocID="{707D27E4-7A24-47EA-8E80-2DD0634015EF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0B2F783-64FD-4C31-BBA0-EA0B32927E72}" type="pres">
      <dgm:prSet presAssocID="{3CCC2E72-A8CC-48EF-96E2-030C21DDAEAF}" presName="parSpace" presStyleCnt="0"/>
      <dgm:spPr/>
    </dgm:pt>
    <dgm:pt modelId="{7ED62484-8715-4551-B28A-19374CC51405}" type="pres">
      <dgm:prSet presAssocID="{3D32C4A5-6B8D-44DF-856D-03E5AFC42508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1B99E3A3-9388-45BD-98AA-90FD91680D1C}" type="presOf" srcId="{B662A84D-0611-4081-BE06-E5E1599892B0}" destId="{F32BF1EE-C027-45EA-9321-D6DD65C3F745}" srcOrd="0" destOrd="0" presId="urn:microsoft.com/office/officeart/2005/8/layout/hChevron3"/>
    <dgm:cxn modelId="{225E02AF-D541-4589-9EF1-21BC09C62939}" type="presOf" srcId="{3D32C4A5-6B8D-44DF-856D-03E5AFC42508}" destId="{7ED62484-8715-4551-B28A-19374CC51405}" srcOrd="0" destOrd="0" presId="urn:microsoft.com/office/officeart/2005/8/layout/hChevron3"/>
    <dgm:cxn modelId="{0EABE08A-9211-4B0E-88E9-09705693141A}" srcId="{0C6D0F32-E950-46C7-B081-286660FC5D79}" destId="{37714B4A-777C-4A6C-9706-57E34A9E66AE}" srcOrd="1" destOrd="0" parTransId="{57B1F645-32CC-473D-892F-3B7C90304ED9}" sibTransId="{84F675F8-3A50-4ED4-B9C0-127D8357A49B}"/>
    <dgm:cxn modelId="{0BD9FF53-7F6D-4699-B1D6-99552F290F7B}" type="presOf" srcId="{0C6D0F32-E950-46C7-B081-286660FC5D79}" destId="{D88884B9-DABC-4BF9-825A-F8CA0C1868FD}" srcOrd="0" destOrd="0" presId="urn:microsoft.com/office/officeart/2005/8/layout/hChevron3"/>
    <dgm:cxn modelId="{17D15817-322B-470D-AAEE-9AB00D07536E}" type="presOf" srcId="{37714B4A-777C-4A6C-9706-57E34A9E66AE}" destId="{A335DD49-23BF-4549-903F-267B24F6B759}" srcOrd="0" destOrd="0" presId="urn:microsoft.com/office/officeart/2005/8/layout/hChevron3"/>
    <dgm:cxn modelId="{D30C8C1D-2D99-478B-BE47-3B70FF54CF72}" srcId="{0C6D0F32-E950-46C7-B081-286660FC5D79}" destId="{707D27E4-7A24-47EA-8E80-2DD0634015EF}" srcOrd="2" destOrd="0" parTransId="{79345474-2FC0-4227-B07C-A4355894B47B}" sibTransId="{3CCC2E72-A8CC-48EF-96E2-030C21DDAEAF}"/>
    <dgm:cxn modelId="{E516564E-1B2E-4879-A47B-064D8ED4478E}" srcId="{0C6D0F32-E950-46C7-B081-286660FC5D79}" destId="{3D32C4A5-6B8D-44DF-856D-03E5AFC42508}" srcOrd="3" destOrd="0" parTransId="{217AE068-0573-4C8D-97CC-0F049F488CF2}" sibTransId="{91B70246-2133-4F63-ABA8-F6D8BF30A666}"/>
    <dgm:cxn modelId="{0B7FA1F5-428C-43AB-A206-83F1C2464D4B}" type="presOf" srcId="{707D27E4-7A24-47EA-8E80-2DD0634015EF}" destId="{1CB3E702-0C1F-4F5E-B390-B029BE9D9BCB}" srcOrd="0" destOrd="0" presId="urn:microsoft.com/office/officeart/2005/8/layout/hChevron3"/>
    <dgm:cxn modelId="{1AC08F20-26E3-40E4-A1D9-14A68CF6622A}" srcId="{0C6D0F32-E950-46C7-B081-286660FC5D79}" destId="{B662A84D-0611-4081-BE06-E5E1599892B0}" srcOrd="0" destOrd="0" parTransId="{D2D8BCE6-5586-44C8-B163-C731F382D45B}" sibTransId="{4E3B9DF3-A1D4-4437-A484-AAC0A9851875}"/>
    <dgm:cxn modelId="{2B256505-6388-40D2-AC67-410B179B3574}" type="presParOf" srcId="{D88884B9-DABC-4BF9-825A-F8CA0C1868FD}" destId="{F32BF1EE-C027-45EA-9321-D6DD65C3F745}" srcOrd="0" destOrd="0" presId="urn:microsoft.com/office/officeart/2005/8/layout/hChevron3"/>
    <dgm:cxn modelId="{C36F27A8-6E23-4726-839F-3D9EA905550B}" type="presParOf" srcId="{D88884B9-DABC-4BF9-825A-F8CA0C1868FD}" destId="{AD7A65FC-6DD3-4F46-9A15-A3F08D91C21D}" srcOrd="1" destOrd="0" presId="urn:microsoft.com/office/officeart/2005/8/layout/hChevron3"/>
    <dgm:cxn modelId="{6C1CDDA9-AD9E-4605-B246-245547F865DF}" type="presParOf" srcId="{D88884B9-DABC-4BF9-825A-F8CA0C1868FD}" destId="{A335DD49-23BF-4549-903F-267B24F6B759}" srcOrd="2" destOrd="0" presId="urn:microsoft.com/office/officeart/2005/8/layout/hChevron3"/>
    <dgm:cxn modelId="{E8D4A188-16BD-495F-A65F-B12BB126A53A}" type="presParOf" srcId="{D88884B9-DABC-4BF9-825A-F8CA0C1868FD}" destId="{E38F0268-8D86-4B8B-BCB2-F5385025A9B3}" srcOrd="3" destOrd="0" presId="urn:microsoft.com/office/officeart/2005/8/layout/hChevron3"/>
    <dgm:cxn modelId="{5EED72E0-1A83-4A4A-AF06-9C79714825B0}" type="presParOf" srcId="{D88884B9-DABC-4BF9-825A-F8CA0C1868FD}" destId="{1CB3E702-0C1F-4F5E-B390-B029BE9D9BCB}" srcOrd="4" destOrd="0" presId="urn:microsoft.com/office/officeart/2005/8/layout/hChevron3"/>
    <dgm:cxn modelId="{C9BD229F-9251-49DE-9729-FFFB17471756}" type="presParOf" srcId="{D88884B9-DABC-4BF9-825A-F8CA0C1868FD}" destId="{B0B2F783-64FD-4C31-BBA0-EA0B32927E72}" srcOrd="5" destOrd="0" presId="urn:microsoft.com/office/officeart/2005/8/layout/hChevron3"/>
    <dgm:cxn modelId="{68F30CA5-3C07-491E-B536-41BF48FEB7D2}" type="presParOf" srcId="{D88884B9-DABC-4BF9-825A-F8CA0C1868FD}" destId="{7ED62484-8715-4551-B28A-19374CC51405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6D0F32-E950-46C7-B081-286660FC5D79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662A84D-0611-4081-BE06-E5E1599892B0}">
      <dgm:prSet phldrT="[Text]"/>
      <dgm:spPr/>
      <dgm:t>
        <a:bodyPr/>
        <a:lstStyle/>
        <a:p>
          <a:r>
            <a:rPr lang="en-AU" dirty="0" smtClean="0"/>
            <a:t>Gov’t allowed award contracts to provide 3% of salary to super</a:t>
          </a:r>
          <a:endParaRPr lang="en-AU" dirty="0"/>
        </a:p>
      </dgm:t>
    </dgm:pt>
    <dgm:pt modelId="{D2D8BCE6-5586-44C8-B163-C731F382D45B}" type="parTrans" cxnId="{1AC08F20-26E3-40E4-A1D9-14A68CF6622A}">
      <dgm:prSet/>
      <dgm:spPr/>
      <dgm:t>
        <a:bodyPr/>
        <a:lstStyle/>
        <a:p>
          <a:endParaRPr lang="en-AU"/>
        </a:p>
      </dgm:t>
    </dgm:pt>
    <dgm:pt modelId="{4E3B9DF3-A1D4-4437-A484-AAC0A9851875}" type="sibTrans" cxnId="{1AC08F20-26E3-40E4-A1D9-14A68CF6622A}">
      <dgm:prSet/>
      <dgm:spPr/>
      <dgm:t>
        <a:bodyPr/>
        <a:lstStyle/>
        <a:p>
          <a:endParaRPr lang="en-AU"/>
        </a:p>
      </dgm:t>
    </dgm:pt>
    <dgm:pt modelId="{37714B4A-777C-4A6C-9706-57E34A9E66AE}">
      <dgm:prSet phldrT="[Text]"/>
      <dgm:spPr/>
      <dgm:t>
        <a:bodyPr/>
        <a:lstStyle/>
        <a:p>
          <a:r>
            <a:rPr lang="en-AU" dirty="0" smtClean="0"/>
            <a:t>70% of the workforce had Superannuation</a:t>
          </a:r>
          <a:endParaRPr lang="en-AU" dirty="0"/>
        </a:p>
      </dgm:t>
    </dgm:pt>
    <dgm:pt modelId="{57B1F645-32CC-473D-892F-3B7C90304ED9}" type="parTrans" cxnId="{0EABE08A-9211-4B0E-88E9-09705693141A}">
      <dgm:prSet/>
      <dgm:spPr/>
      <dgm:t>
        <a:bodyPr/>
        <a:lstStyle/>
        <a:p>
          <a:endParaRPr lang="en-AU"/>
        </a:p>
      </dgm:t>
    </dgm:pt>
    <dgm:pt modelId="{84F675F8-3A50-4ED4-B9C0-127D8357A49B}" type="sibTrans" cxnId="{0EABE08A-9211-4B0E-88E9-09705693141A}">
      <dgm:prSet/>
      <dgm:spPr/>
      <dgm:t>
        <a:bodyPr/>
        <a:lstStyle/>
        <a:p>
          <a:endParaRPr lang="en-AU"/>
        </a:p>
      </dgm:t>
    </dgm:pt>
    <dgm:pt modelId="{707D27E4-7A24-47EA-8E80-2DD0634015EF}">
      <dgm:prSet phldrT="[Text]"/>
      <dgm:spPr/>
      <dgm:t>
        <a:bodyPr/>
        <a:lstStyle/>
        <a:p>
          <a:pPr algn="ctr"/>
          <a:r>
            <a:rPr lang="en-AU" dirty="0" smtClean="0"/>
            <a:t>Superannuation became mandatory</a:t>
          </a:r>
          <a:endParaRPr lang="en-AU" dirty="0"/>
        </a:p>
      </dgm:t>
    </dgm:pt>
    <dgm:pt modelId="{79345474-2FC0-4227-B07C-A4355894B47B}" type="parTrans" cxnId="{D30C8C1D-2D99-478B-BE47-3B70FF54CF72}">
      <dgm:prSet/>
      <dgm:spPr/>
      <dgm:t>
        <a:bodyPr/>
        <a:lstStyle/>
        <a:p>
          <a:endParaRPr lang="en-AU"/>
        </a:p>
      </dgm:t>
    </dgm:pt>
    <dgm:pt modelId="{3CCC2E72-A8CC-48EF-96E2-030C21DDAEAF}" type="sibTrans" cxnId="{D30C8C1D-2D99-478B-BE47-3B70FF54CF72}">
      <dgm:prSet/>
      <dgm:spPr/>
      <dgm:t>
        <a:bodyPr/>
        <a:lstStyle/>
        <a:p>
          <a:endParaRPr lang="en-AU"/>
        </a:p>
      </dgm:t>
    </dgm:pt>
    <dgm:pt modelId="{3D32C4A5-6B8D-44DF-856D-03E5AFC42508}">
      <dgm:prSet phldrT="[Text]"/>
      <dgm:spPr/>
      <dgm:t>
        <a:bodyPr/>
        <a:lstStyle/>
        <a:p>
          <a:r>
            <a:rPr lang="en-AU" dirty="0" smtClean="0">
              <a:solidFill>
                <a:schemeClr val="bg1"/>
              </a:solidFill>
            </a:rPr>
            <a:t>Mandatory Contribution amount was 3% of wages</a:t>
          </a:r>
          <a:endParaRPr lang="en-AU" dirty="0"/>
        </a:p>
      </dgm:t>
    </dgm:pt>
    <dgm:pt modelId="{217AE068-0573-4C8D-97CC-0F049F488CF2}" type="parTrans" cxnId="{E516564E-1B2E-4879-A47B-064D8ED4478E}">
      <dgm:prSet/>
      <dgm:spPr/>
      <dgm:t>
        <a:bodyPr/>
        <a:lstStyle/>
        <a:p>
          <a:endParaRPr lang="en-AU"/>
        </a:p>
      </dgm:t>
    </dgm:pt>
    <dgm:pt modelId="{91B70246-2133-4F63-ABA8-F6D8BF30A666}" type="sibTrans" cxnId="{E516564E-1B2E-4879-A47B-064D8ED4478E}">
      <dgm:prSet/>
      <dgm:spPr/>
      <dgm:t>
        <a:bodyPr/>
        <a:lstStyle/>
        <a:p>
          <a:endParaRPr lang="en-AU"/>
        </a:p>
      </dgm:t>
    </dgm:pt>
    <dgm:pt modelId="{D88884B9-DABC-4BF9-825A-F8CA0C1868FD}" type="pres">
      <dgm:prSet presAssocID="{0C6D0F32-E950-46C7-B081-286660FC5D79}" presName="Name0" presStyleCnt="0">
        <dgm:presLayoutVars>
          <dgm:dir/>
          <dgm:resizeHandles val="exact"/>
        </dgm:presLayoutVars>
      </dgm:prSet>
      <dgm:spPr/>
    </dgm:pt>
    <dgm:pt modelId="{F32BF1EE-C027-45EA-9321-D6DD65C3F745}" type="pres">
      <dgm:prSet presAssocID="{B662A84D-0611-4081-BE06-E5E1599892B0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D7A65FC-6DD3-4F46-9A15-A3F08D91C21D}" type="pres">
      <dgm:prSet presAssocID="{4E3B9DF3-A1D4-4437-A484-AAC0A9851875}" presName="parSpace" presStyleCnt="0"/>
      <dgm:spPr/>
    </dgm:pt>
    <dgm:pt modelId="{A335DD49-23BF-4549-903F-267B24F6B759}" type="pres">
      <dgm:prSet presAssocID="{37714B4A-777C-4A6C-9706-57E34A9E66AE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E38F0268-8D86-4B8B-BCB2-F5385025A9B3}" type="pres">
      <dgm:prSet presAssocID="{84F675F8-3A50-4ED4-B9C0-127D8357A49B}" presName="parSpace" presStyleCnt="0"/>
      <dgm:spPr/>
    </dgm:pt>
    <dgm:pt modelId="{1CB3E702-0C1F-4F5E-B390-B029BE9D9BCB}" type="pres">
      <dgm:prSet presAssocID="{707D27E4-7A24-47EA-8E80-2DD0634015EF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B0B2F783-64FD-4C31-BBA0-EA0B32927E72}" type="pres">
      <dgm:prSet presAssocID="{3CCC2E72-A8CC-48EF-96E2-030C21DDAEAF}" presName="parSpace" presStyleCnt="0"/>
      <dgm:spPr/>
    </dgm:pt>
    <dgm:pt modelId="{7ED62484-8715-4551-B28A-19374CC51405}" type="pres">
      <dgm:prSet presAssocID="{3D32C4A5-6B8D-44DF-856D-03E5AFC42508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0EABE08A-9211-4B0E-88E9-09705693141A}" srcId="{0C6D0F32-E950-46C7-B081-286660FC5D79}" destId="{37714B4A-777C-4A6C-9706-57E34A9E66AE}" srcOrd="1" destOrd="0" parTransId="{57B1F645-32CC-473D-892F-3B7C90304ED9}" sibTransId="{84F675F8-3A50-4ED4-B9C0-127D8357A49B}"/>
    <dgm:cxn modelId="{9039950E-06CC-40FB-8911-1F7C68D40EF6}" type="presOf" srcId="{B662A84D-0611-4081-BE06-E5E1599892B0}" destId="{F32BF1EE-C027-45EA-9321-D6DD65C3F745}" srcOrd="0" destOrd="0" presId="urn:microsoft.com/office/officeart/2005/8/layout/hChevron3"/>
    <dgm:cxn modelId="{47700DCF-BD53-4A79-9783-EB6715290D7A}" type="presOf" srcId="{707D27E4-7A24-47EA-8E80-2DD0634015EF}" destId="{1CB3E702-0C1F-4F5E-B390-B029BE9D9BCB}" srcOrd="0" destOrd="0" presId="urn:microsoft.com/office/officeart/2005/8/layout/hChevron3"/>
    <dgm:cxn modelId="{9D16ADD2-C4F4-46DA-A75C-A38D37A679A0}" type="presOf" srcId="{37714B4A-777C-4A6C-9706-57E34A9E66AE}" destId="{A335DD49-23BF-4549-903F-267B24F6B759}" srcOrd="0" destOrd="0" presId="urn:microsoft.com/office/officeart/2005/8/layout/hChevron3"/>
    <dgm:cxn modelId="{D30C8C1D-2D99-478B-BE47-3B70FF54CF72}" srcId="{0C6D0F32-E950-46C7-B081-286660FC5D79}" destId="{707D27E4-7A24-47EA-8E80-2DD0634015EF}" srcOrd="2" destOrd="0" parTransId="{79345474-2FC0-4227-B07C-A4355894B47B}" sibTransId="{3CCC2E72-A8CC-48EF-96E2-030C21DDAEAF}"/>
    <dgm:cxn modelId="{E516564E-1B2E-4879-A47B-064D8ED4478E}" srcId="{0C6D0F32-E950-46C7-B081-286660FC5D79}" destId="{3D32C4A5-6B8D-44DF-856D-03E5AFC42508}" srcOrd="3" destOrd="0" parTransId="{217AE068-0573-4C8D-97CC-0F049F488CF2}" sibTransId="{91B70246-2133-4F63-ABA8-F6D8BF30A666}"/>
    <dgm:cxn modelId="{56C35D47-2407-46D0-A9C7-6001AAFBDCBA}" type="presOf" srcId="{0C6D0F32-E950-46C7-B081-286660FC5D79}" destId="{D88884B9-DABC-4BF9-825A-F8CA0C1868FD}" srcOrd="0" destOrd="0" presId="urn:microsoft.com/office/officeart/2005/8/layout/hChevron3"/>
    <dgm:cxn modelId="{1AC08F20-26E3-40E4-A1D9-14A68CF6622A}" srcId="{0C6D0F32-E950-46C7-B081-286660FC5D79}" destId="{B662A84D-0611-4081-BE06-E5E1599892B0}" srcOrd="0" destOrd="0" parTransId="{D2D8BCE6-5586-44C8-B163-C731F382D45B}" sibTransId="{4E3B9DF3-A1D4-4437-A484-AAC0A9851875}"/>
    <dgm:cxn modelId="{C67A0CB7-8E23-4F98-A033-99AFCDC889D3}" type="presOf" srcId="{3D32C4A5-6B8D-44DF-856D-03E5AFC42508}" destId="{7ED62484-8715-4551-B28A-19374CC51405}" srcOrd="0" destOrd="0" presId="urn:microsoft.com/office/officeart/2005/8/layout/hChevron3"/>
    <dgm:cxn modelId="{620E867A-6A96-489C-A6DF-AAA00D08E069}" type="presParOf" srcId="{D88884B9-DABC-4BF9-825A-F8CA0C1868FD}" destId="{F32BF1EE-C027-45EA-9321-D6DD65C3F745}" srcOrd="0" destOrd="0" presId="urn:microsoft.com/office/officeart/2005/8/layout/hChevron3"/>
    <dgm:cxn modelId="{B944A2C8-B7C7-41B7-A202-FE3C0BB8739C}" type="presParOf" srcId="{D88884B9-DABC-4BF9-825A-F8CA0C1868FD}" destId="{AD7A65FC-6DD3-4F46-9A15-A3F08D91C21D}" srcOrd="1" destOrd="0" presId="urn:microsoft.com/office/officeart/2005/8/layout/hChevron3"/>
    <dgm:cxn modelId="{B26B2B9C-804E-41E4-8ACB-C31F7D9841FE}" type="presParOf" srcId="{D88884B9-DABC-4BF9-825A-F8CA0C1868FD}" destId="{A335DD49-23BF-4549-903F-267B24F6B759}" srcOrd="2" destOrd="0" presId="urn:microsoft.com/office/officeart/2005/8/layout/hChevron3"/>
    <dgm:cxn modelId="{D7DCBBDE-BD0E-4B61-98A4-EA9A9E17FB38}" type="presParOf" srcId="{D88884B9-DABC-4BF9-825A-F8CA0C1868FD}" destId="{E38F0268-8D86-4B8B-BCB2-F5385025A9B3}" srcOrd="3" destOrd="0" presId="urn:microsoft.com/office/officeart/2005/8/layout/hChevron3"/>
    <dgm:cxn modelId="{1A633DD3-4877-485D-95F7-338C416E7EF4}" type="presParOf" srcId="{D88884B9-DABC-4BF9-825A-F8CA0C1868FD}" destId="{1CB3E702-0C1F-4F5E-B390-B029BE9D9BCB}" srcOrd="4" destOrd="0" presId="urn:microsoft.com/office/officeart/2005/8/layout/hChevron3"/>
    <dgm:cxn modelId="{E62D74D7-776E-465E-9BBA-F6DC6C948958}" type="presParOf" srcId="{D88884B9-DABC-4BF9-825A-F8CA0C1868FD}" destId="{B0B2F783-64FD-4C31-BBA0-EA0B32927E72}" srcOrd="5" destOrd="0" presId="urn:microsoft.com/office/officeart/2005/8/layout/hChevron3"/>
    <dgm:cxn modelId="{8B4589EE-5C77-4CBF-8A4C-C7BFE1BF79F0}" type="presParOf" srcId="{D88884B9-DABC-4BF9-825A-F8CA0C1868FD}" destId="{7ED62484-8715-4551-B28A-19374CC51405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BF1EE-C027-45EA-9321-D6DD65C3F745}">
      <dsp:nvSpPr>
        <dsp:cNvPr id="0" name=""/>
        <dsp:cNvSpPr/>
      </dsp:nvSpPr>
      <dsp:spPr>
        <a:xfrm>
          <a:off x="2687" y="1492653"/>
          <a:ext cx="2696733" cy="107869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Mandatory Contribution had increased to 9%</a:t>
          </a:r>
          <a:endParaRPr lang="en-AU" sz="1800" kern="1200" dirty="0"/>
        </a:p>
      </dsp:txBody>
      <dsp:txXfrm>
        <a:off x="2687" y="1492653"/>
        <a:ext cx="2427060" cy="1078693"/>
      </dsp:txXfrm>
    </dsp:sp>
    <dsp:sp modelId="{A335DD49-23BF-4549-903F-267B24F6B759}">
      <dsp:nvSpPr>
        <dsp:cNvPr id="0" name=""/>
        <dsp:cNvSpPr/>
      </dsp:nvSpPr>
      <dsp:spPr>
        <a:xfrm>
          <a:off x="2160074" y="1492653"/>
          <a:ext cx="2696733" cy="10786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90% of the workforce had Superannuation</a:t>
          </a:r>
          <a:endParaRPr lang="en-AU" sz="1800" kern="1200" dirty="0"/>
        </a:p>
      </dsp:txBody>
      <dsp:txXfrm>
        <a:off x="2699421" y="1492653"/>
        <a:ext cx="1618040" cy="1078693"/>
      </dsp:txXfrm>
    </dsp:sp>
    <dsp:sp modelId="{1CB3E702-0C1F-4F5E-B390-B029BE9D9BCB}">
      <dsp:nvSpPr>
        <dsp:cNvPr id="0" name=""/>
        <dsp:cNvSpPr/>
      </dsp:nvSpPr>
      <dsp:spPr>
        <a:xfrm>
          <a:off x="4317461" y="1492653"/>
          <a:ext cx="2696733" cy="10786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Super choice legislation was released</a:t>
          </a:r>
          <a:endParaRPr lang="en-AU" sz="1800" kern="1200" dirty="0"/>
        </a:p>
      </dsp:txBody>
      <dsp:txXfrm>
        <a:off x="4856808" y="1492653"/>
        <a:ext cx="1618040" cy="1078693"/>
      </dsp:txXfrm>
    </dsp:sp>
    <dsp:sp modelId="{7ED62484-8715-4551-B28A-19374CC51405}">
      <dsp:nvSpPr>
        <dsp:cNvPr id="0" name=""/>
        <dsp:cNvSpPr/>
      </dsp:nvSpPr>
      <dsp:spPr>
        <a:xfrm>
          <a:off x="6474848" y="1492653"/>
          <a:ext cx="2696733" cy="10786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>
              <a:solidFill>
                <a:schemeClr val="bg1"/>
              </a:solidFill>
            </a:rPr>
            <a:t>Crystallisation</a:t>
          </a:r>
          <a:endParaRPr lang="en-AU" sz="1800" kern="1200" dirty="0"/>
        </a:p>
      </dsp:txBody>
      <dsp:txXfrm>
        <a:off x="7014195" y="1492653"/>
        <a:ext cx="1618040" cy="107869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BF1EE-C027-45EA-9321-D6DD65C3F745}">
      <dsp:nvSpPr>
        <dsp:cNvPr id="0" name=""/>
        <dsp:cNvSpPr/>
      </dsp:nvSpPr>
      <dsp:spPr>
        <a:xfrm>
          <a:off x="2687" y="1492653"/>
          <a:ext cx="2696733" cy="107869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678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Some companies provided super to senor employees</a:t>
          </a:r>
          <a:endParaRPr lang="en-AU" sz="1700" kern="1200" dirty="0"/>
        </a:p>
      </dsp:txBody>
      <dsp:txXfrm>
        <a:off x="2687" y="1492653"/>
        <a:ext cx="2427060" cy="1078693"/>
      </dsp:txXfrm>
    </dsp:sp>
    <dsp:sp modelId="{A335DD49-23BF-4549-903F-267B24F6B759}">
      <dsp:nvSpPr>
        <dsp:cNvPr id="0" name=""/>
        <dsp:cNvSpPr/>
      </dsp:nvSpPr>
      <dsp:spPr>
        <a:xfrm>
          <a:off x="2160074" y="1492653"/>
          <a:ext cx="2696733" cy="10786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Unions Campaigned for super</a:t>
          </a:r>
          <a:endParaRPr lang="en-AU" sz="1700" kern="1200" dirty="0"/>
        </a:p>
      </dsp:txBody>
      <dsp:txXfrm>
        <a:off x="2699421" y="1492653"/>
        <a:ext cx="1618040" cy="1078693"/>
      </dsp:txXfrm>
    </dsp:sp>
    <dsp:sp modelId="{1CB3E702-0C1F-4F5E-B390-B029BE9D9BCB}">
      <dsp:nvSpPr>
        <dsp:cNvPr id="0" name=""/>
        <dsp:cNvSpPr/>
      </dsp:nvSpPr>
      <dsp:spPr>
        <a:xfrm>
          <a:off x="4317461" y="1492653"/>
          <a:ext cx="2696733" cy="10786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Tax incentive began</a:t>
          </a:r>
          <a:endParaRPr lang="en-AU" sz="1700" kern="1200" dirty="0"/>
        </a:p>
      </dsp:txBody>
      <dsp:txXfrm>
        <a:off x="4856808" y="1492653"/>
        <a:ext cx="1618040" cy="1078693"/>
      </dsp:txXfrm>
    </dsp:sp>
    <dsp:sp modelId="{7ED62484-8715-4551-B28A-19374CC51405}">
      <dsp:nvSpPr>
        <dsp:cNvPr id="0" name=""/>
        <dsp:cNvSpPr/>
      </dsp:nvSpPr>
      <dsp:spPr>
        <a:xfrm>
          <a:off x="6474848" y="1492653"/>
          <a:ext cx="2696733" cy="10786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>
              <a:solidFill>
                <a:schemeClr val="bg1"/>
              </a:solidFill>
            </a:rPr>
            <a:t>Only 37% to 40% of the workforce had superannuation</a:t>
          </a:r>
          <a:endParaRPr lang="en-AU" sz="1700" kern="1200" dirty="0"/>
        </a:p>
      </dsp:txBody>
      <dsp:txXfrm>
        <a:off x="7014195" y="1492653"/>
        <a:ext cx="1618040" cy="10786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2BF1EE-C027-45EA-9321-D6DD65C3F745}">
      <dsp:nvSpPr>
        <dsp:cNvPr id="0" name=""/>
        <dsp:cNvSpPr/>
      </dsp:nvSpPr>
      <dsp:spPr>
        <a:xfrm>
          <a:off x="2687" y="1492653"/>
          <a:ext cx="2696733" cy="107869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678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Gov’t allowed award contracts to provide 3% of salary to super</a:t>
          </a:r>
          <a:endParaRPr lang="en-AU" sz="1700" kern="1200" dirty="0"/>
        </a:p>
      </dsp:txBody>
      <dsp:txXfrm>
        <a:off x="2687" y="1492653"/>
        <a:ext cx="2427060" cy="1078693"/>
      </dsp:txXfrm>
    </dsp:sp>
    <dsp:sp modelId="{A335DD49-23BF-4549-903F-267B24F6B759}">
      <dsp:nvSpPr>
        <dsp:cNvPr id="0" name=""/>
        <dsp:cNvSpPr/>
      </dsp:nvSpPr>
      <dsp:spPr>
        <a:xfrm>
          <a:off x="2160074" y="1492653"/>
          <a:ext cx="2696733" cy="10786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70% of the workforce had Superannuation</a:t>
          </a:r>
          <a:endParaRPr lang="en-AU" sz="1700" kern="1200" dirty="0"/>
        </a:p>
      </dsp:txBody>
      <dsp:txXfrm>
        <a:off x="2699421" y="1492653"/>
        <a:ext cx="1618040" cy="1078693"/>
      </dsp:txXfrm>
    </dsp:sp>
    <dsp:sp modelId="{1CB3E702-0C1F-4F5E-B390-B029BE9D9BCB}">
      <dsp:nvSpPr>
        <dsp:cNvPr id="0" name=""/>
        <dsp:cNvSpPr/>
      </dsp:nvSpPr>
      <dsp:spPr>
        <a:xfrm>
          <a:off x="4317461" y="1492653"/>
          <a:ext cx="2696733" cy="10786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/>
            <a:t>Superannuation became mandatory</a:t>
          </a:r>
          <a:endParaRPr lang="en-AU" sz="1700" kern="1200" dirty="0"/>
        </a:p>
      </dsp:txBody>
      <dsp:txXfrm>
        <a:off x="4856808" y="1492653"/>
        <a:ext cx="1618040" cy="1078693"/>
      </dsp:txXfrm>
    </dsp:sp>
    <dsp:sp modelId="{7ED62484-8715-4551-B28A-19374CC51405}">
      <dsp:nvSpPr>
        <dsp:cNvPr id="0" name=""/>
        <dsp:cNvSpPr/>
      </dsp:nvSpPr>
      <dsp:spPr>
        <a:xfrm>
          <a:off x="6474848" y="1492653"/>
          <a:ext cx="2696733" cy="107869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700" kern="1200" dirty="0" smtClean="0">
              <a:solidFill>
                <a:schemeClr val="bg1"/>
              </a:solidFill>
            </a:rPr>
            <a:t>Mandatory Contribution amount was 3% of wages</a:t>
          </a:r>
          <a:endParaRPr lang="en-AU" sz="1700" kern="1200" dirty="0"/>
        </a:p>
      </dsp:txBody>
      <dsp:txXfrm>
        <a:off x="7014195" y="1492653"/>
        <a:ext cx="1618040" cy="10786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53251-85EB-4F6A-9D18-327B6798A538}" type="datetimeFigureOut">
              <a:rPr lang="en-AU" smtClean="0"/>
              <a:t>4/05/2012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93CD1-08F4-458C-9E09-BB1E5E2FB3D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2292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Move arms and breath</a:t>
            </a:r>
          </a:p>
          <a:p>
            <a:r>
              <a:rPr lang="en-AU" dirty="0" smtClean="0"/>
              <a:t>Stay on screen for one minute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93CD1-08F4-458C-9E09-BB1E5E2FB3DA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5735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Reason: </a:t>
            </a:r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593CD1-08F4-458C-9E09-BB1E5E2FB3DA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78974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7A121-A0E4-4DC1-9EDB-D48C921C9917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173AA-B7FF-4C40-AC7F-9BDFAA598C5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70BCD-0155-4DD4-AA25-92440D9B8D59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5A4C6-0DC8-496E-BB5E-55EA834A89A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8347D-DB15-41F5-9D12-24B19A7F5066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702C9-B883-43CB-8C37-D198E6C5E88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C31D1-F598-46A5-86A3-882ACD170FA8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F7574-8226-4098-A3D9-F86D6B3CA67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545BC-CF6F-4A52-A386-584FB72B3455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463E-0D3D-4EBD-B2BF-37208404D3E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C6834-EEDF-465F-9A2C-18DA2DAC3085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FF568-CBA9-4E50-A964-8730C9F9107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444A5-40D3-4BD2-B501-E509947198A9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FBE34-3D2A-4C84-A971-6BA0E2DCC62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B7DAE-7158-45CF-B0A6-CD91D277DFDE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CA20D-56D8-4905-B961-4EF14891A43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64B95-1603-4F2B-A7FA-1AEEF68F43F6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8A4B7-81B4-4DC7-9990-3EE79C9FA79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FC55C-0DFC-412E-A81E-A17B5054661D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6FA9D-E9EC-40FB-8684-305C372A58E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94AA3-DB34-47BE-B215-39E0EA63C6C4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56A6C-9326-4FD6-9656-181DE3FEE91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3079AF-B213-4E51-A535-FEE910A72EB6}" type="datetimeFigureOut">
              <a:rPr lang="fr-FR"/>
              <a:pPr>
                <a:defRPr/>
              </a:pPr>
              <a:t>04/05/2012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29CCC02-53DC-4BA1-88D8-209C45E5399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image" Target="../media/image5.jpeg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1538" y="71414"/>
            <a:ext cx="7066357" cy="2862322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 prstMaterial="plastic">
              <a:bevelT w="38100" h="38100"/>
            </a:sp3d>
          </a:bodyPr>
          <a:lstStyle/>
          <a:p>
            <a:pPr algn="ctr">
              <a:defRPr/>
            </a:pPr>
            <a:r>
              <a:rPr lang="en-AU" sz="6000" b="1" dirty="0">
                <a:ln w="1905">
                  <a:solidFill>
                    <a:schemeClr val="tx2">
                      <a:lumMod val="75000"/>
                    </a:schemeClr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78000">
                      <a:schemeClr val="accent1">
                        <a:lumMod val="75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 scaled="0"/>
                </a:gra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Superannuation,</a:t>
            </a:r>
          </a:p>
          <a:p>
            <a:pPr algn="ctr">
              <a:defRPr/>
            </a:pPr>
            <a:r>
              <a:rPr lang="en-AU" sz="6000" b="1" dirty="0">
                <a:ln w="1905">
                  <a:solidFill>
                    <a:schemeClr val="tx2">
                      <a:lumMod val="75000"/>
                    </a:schemeClr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78000">
                      <a:schemeClr val="accent1">
                        <a:lumMod val="75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 scaled="0"/>
                </a:gra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It’s Goal and </a:t>
            </a:r>
          </a:p>
          <a:p>
            <a:pPr algn="ctr">
              <a:defRPr/>
            </a:pPr>
            <a:r>
              <a:rPr lang="en-AU" sz="6000" b="1" dirty="0">
                <a:ln w="1905">
                  <a:solidFill>
                    <a:schemeClr val="tx2">
                      <a:lumMod val="75000"/>
                    </a:schemeClr>
                  </a:solidFill>
                </a:ln>
                <a:gradFill>
                  <a:gsLst>
                    <a:gs pos="0">
                      <a:schemeClr val="tx2">
                        <a:lumMod val="50000"/>
                      </a:schemeClr>
                    </a:gs>
                    <a:gs pos="78000">
                      <a:schemeClr val="accent1">
                        <a:lumMod val="75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 scaled="0"/>
                </a:gra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History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>
          <a:xfrm>
            <a:off x="928688" y="460375"/>
            <a:ext cx="7643812" cy="1011238"/>
          </a:xfrm>
        </p:spPr>
        <p:txBody>
          <a:bodyPr/>
          <a:lstStyle/>
          <a:p>
            <a:pPr algn="l"/>
            <a:r>
              <a:rPr lang="en-AU" smtClean="0">
                <a:solidFill>
                  <a:schemeClr val="bg1"/>
                </a:solidFill>
              </a:rPr>
              <a:t>Becoming Mandatory</a:t>
            </a:r>
            <a:br>
              <a:rPr lang="en-AU" smtClean="0">
                <a:solidFill>
                  <a:schemeClr val="bg1"/>
                </a:solidFill>
              </a:rPr>
            </a:br>
            <a:r>
              <a:rPr lang="en-AU" sz="2400" smtClean="0">
                <a:solidFill>
                  <a:schemeClr val="bg1"/>
                </a:solidFill>
              </a:rPr>
              <a:t>Continued.....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4186238"/>
          </a:xfrm>
        </p:spPr>
        <p:txBody>
          <a:bodyPr/>
          <a:lstStyle/>
          <a:p>
            <a:r>
              <a:rPr lang="en-AU" dirty="0" smtClean="0">
                <a:solidFill>
                  <a:srgbClr val="3168B2"/>
                </a:solidFill>
              </a:rPr>
              <a:t>In 1992 superannuation became mandatory for all employees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Employers had to contribute 3% of a employee’s wage to a superannuation account</a:t>
            </a:r>
            <a:r>
              <a:rPr lang="en-AU" dirty="0" smtClean="0">
                <a:solidFill>
                  <a:srgbClr val="3168B2"/>
                </a:solidFill>
              </a:rPr>
              <a:t>.</a:t>
            </a:r>
            <a:endParaRPr lang="en-AU" dirty="0" smtClean="0">
              <a:solidFill>
                <a:srgbClr val="3168B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>
          <a:xfrm>
            <a:off x="928688" y="285750"/>
            <a:ext cx="7643812" cy="1011238"/>
          </a:xfrm>
        </p:spPr>
        <p:txBody>
          <a:bodyPr/>
          <a:lstStyle/>
          <a:p>
            <a:pPr algn="l"/>
            <a:r>
              <a:rPr lang="en-AU" smtClean="0">
                <a:solidFill>
                  <a:schemeClr val="bg1"/>
                </a:solidFill>
              </a:rPr>
              <a:t>Evolving</a:t>
            </a:r>
            <a:endParaRPr lang="en-AU" sz="2400" smtClean="0">
              <a:solidFill>
                <a:schemeClr val="bg1"/>
              </a:solidFill>
            </a:endParaRPr>
          </a:p>
        </p:txBody>
      </p:sp>
      <p:sp>
        <p:nvSpPr>
          <p:cNvPr id="23555" name="Espace réservé du contenu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186237"/>
          </a:xfrm>
        </p:spPr>
        <p:txBody>
          <a:bodyPr/>
          <a:lstStyle/>
          <a:p>
            <a:r>
              <a:rPr lang="en-AU" dirty="0" smtClean="0">
                <a:solidFill>
                  <a:srgbClr val="3168B2"/>
                </a:solidFill>
              </a:rPr>
              <a:t>By 2002 the mandatory SG contributions had increased to the minimum 9% that we have today.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By 2004 the percentage of people who had super savings had increased to 90% and we are the same today.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In 2005 super choice legislation was released allowing employees to choose their own super fund and be able to consolidate super funds.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186237"/>
          </a:xfrm>
        </p:spPr>
        <p:txBody>
          <a:bodyPr/>
          <a:lstStyle/>
          <a:p>
            <a:r>
              <a:rPr lang="en-AU" smtClean="0">
                <a:solidFill>
                  <a:srgbClr val="3168B2"/>
                </a:solidFill>
              </a:rPr>
              <a:t>In 2007 superannuation legislation changed. This resulted in what's called “Crystallisation”. </a:t>
            </a:r>
          </a:p>
          <a:p>
            <a:r>
              <a:rPr lang="en-AU" smtClean="0">
                <a:solidFill>
                  <a:srgbClr val="3168B2"/>
                </a:solidFill>
              </a:rPr>
              <a:t>Tax Laws Amendment (Simplified Superannuation) Act 2007</a:t>
            </a:r>
          </a:p>
          <a:p>
            <a:r>
              <a:rPr lang="en-AU" smtClean="0">
                <a:solidFill>
                  <a:srgbClr val="3168B2"/>
                </a:solidFill>
              </a:rPr>
              <a:t>Many Changes occurred in 2007</a:t>
            </a:r>
          </a:p>
          <a:p>
            <a:pPr>
              <a:buFont typeface="Calibri" pitchFamily="34" charset="0"/>
              <a:buAutoNum type="arabicPeriod"/>
            </a:pPr>
            <a:r>
              <a:rPr lang="en-AU" sz="2400" smtClean="0">
                <a:solidFill>
                  <a:srgbClr val="3168B2"/>
                </a:solidFill>
              </a:rPr>
              <a:t>How contribution are taxed</a:t>
            </a:r>
          </a:p>
          <a:p>
            <a:pPr>
              <a:buFont typeface="Calibri" pitchFamily="34" charset="0"/>
              <a:buAutoNum type="arabicPeriod"/>
            </a:pPr>
            <a:r>
              <a:rPr lang="en-AU" sz="2400" smtClean="0">
                <a:solidFill>
                  <a:srgbClr val="3168B2"/>
                </a:solidFill>
              </a:rPr>
              <a:t>Caps were placed on contributions (e.g. How much can be put into super each financial year)</a:t>
            </a:r>
          </a:p>
          <a:p>
            <a:pPr>
              <a:buFont typeface="Calibri" pitchFamily="34" charset="0"/>
              <a:buAutoNum type="arabicPeriod"/>
            </a:pPr>
            <a:r>
              <a:rPr lang="en-AU" sz="2400" smtClean="0">
                <a:solidFill>
                  <a:srgbClr val="3168B2"/>
                </a:solidFill>
              </a:rPr>
              <a:t>How contribution are allocated (e.g. preserved and non preserved)</a:t>
            </a:r>
          </a:p>
          <a:p>
            <a:pPr>
              <a:buFont typeface="Calibri" pitchFamily="34" charset="0"/>
              <a:buAutoNum type="arabicPeriod"/>
            </a:pPr>
            <a:endParaRPr lang="en-AU" sz="2400" smtClean="0">
              <a:solidFill>
                <a:srgbClr val="3168B2"/>
              </a:solidFill>
            </a:endParaRPr>
          </a:p>
          <a:p>
            <a:pPr>
              <a:buFont typeface="Calibri" pitchFamily="34" charset="0"/>
              <a:buAutoNum type="arabicPeriod"/>
            </a:pPr>
            <a:endParaRPr lang="en-AU" sz="2400" smtClean="0">
              <a:solidFill>
                <a:srgbClr val="3168B2"/>
              </a:solidFill>
            </a:endParaRPr>
          </a:p>
          <a:p>
            <a:pPr>
              <a:buFont typeface="Calibri" pitchFamily="34" charset="0"/>
              <a:buAutoNum type="arabicPeriod"/>
            </a:pPr>
            <a:endParaRPr lang="en-AU" sz="2400" smtClean="0">
              <a:solidFill>
                <a:srgbClr val="3168B2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928688" y="274638"/>
            <a:ext cx="7643812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A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Present </a:t>
            </a:r>
            <a:r>
              <a:rPr lang="en-AU" sz="44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Point Star 1"/>
          <p:cNvSpPr/>
          <p:nvPr/>
        </p:nvSpPr>
        <p:spPr>
          <a:xfrm>
            <a:off x="611560" y="764704"/>
            <a:ext cx="8136904" cy="4392488"/>
          </a:xfrm>
          <a:prstGeom prst="star32">
            <a:avLst/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59000">
                <a:schemeClr val="accent6">
                  <a:lumMod val="60000"/>
                  <a:lumOff val="40000"/>
                </a:schemeClr>
              </a:gs>
              <a:gs pos="100000">
                <a:schemeClr val="accent6">
                  <a:lumMod val="40000"/>
                  <a:lumOff val="60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2000232" y="1655754"/>
            <a:ext cx="5429288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9600" b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21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Activity</a:t>
            </a:r>
          </a:p>
          <a:p>
            <a:pPr algn="ctr">
              <a:defRPr/>
            </a:pPr>
            <a:r>
              <a:rPr lang="en-AU" sz="9600" b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21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Time</a:t>
            </a:r>
            <a:endParaRPr lang="en-AU" sz="9600" b="1" dirty="0">
              <a:ln w="1905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2100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518177350"/>
              </p:ext>
            </p:extLst>
          </p:nvPr>
        </p:nvGraphicFramePr>
        <p:xfrm>
          <a:off x="-7205" y="3109416"/>
          <a:ext cx="917427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re 1"/>
          <p:cNvSpPr txBox="1">
            <a:spLocks/>
          </p:cNvSpPr>
          <p:nvPr/>
        </p:nvSpPr>
        <p:spPr bwMode="auto">
          <a:xfrm>
            <a:off x="928688" y="274638"/>
            <a:ext cx="7643812" cy="101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AU" sz="4400">
                <a:solidFill>
                  <a:schemeClr val="bg1"/>
                </a:solidFill>
                <a:latin typeface="Calibri" pitchFamily="34" charset="0"/>
              </a:rPr>
              <a:t>Time Line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41587291"/>
              </p:ext>
            </p:extLst>
          </p:nvPr>
        </p:nvGraphicFramePr>
        <p:xfrm>
          <a:off x="6242" y="764704"/>
          <a:ext cx="917427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44257638"/>
              </p:ext>
            </p:extLst>
          </p:nvPr>
        </p:nvGraphicFramePr>
        <p:xfrm>
          <a:off x="72" y="1916832"/>
          <a:ext cx="917427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cascas\AppData\Local\Microsoft\Windows\Temporary Internet Files\Content.IE5\KB3E1P2M\MC90007876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6319837" cy="557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 rot="20065880">
            <a:off x="1651312" y="1700808"/>
            <a:ext cx="5429288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9600" b="1" dirty="0" smtClean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21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Next Week</a:t>
            </a:r>
            <a:endParaRPr lang="en-AU" sz="9600" b="1" dirty="0">
              <a:ln w="1905">
                <a:solidFill>
                  <a:schemeClr val="tx1">
                    <a:lumMod val="95000"/>
                    <a:lumOff val="5000"/>
                  </a:schemeClr>
                </a:solidFill>
              </a:ln>
              <a:gradFill>
                <a:gsLst>
                  <a:gs pos="21000">
                    <a:schemeClr val="tx1">
                      <a:lumMod val="75000"/>
                      <a:lumOff val="25000"/>
                    </a:schemeClr>
                  </a:gs>
                  <a:gs pos="50000">
                    <a:schemeClr val="bg1">
                      <a:lumMod val="50000"/>
                    </a:schemeClr>
                  </a:gs>
                </a:gsLst>
                <a:lin ang="5400000" scaled="0"/>
              </a:gra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77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pPr algn="l"/>
            <a:r>
              <a:rPr lang="en-AU" smtClean="0">
                <a:solidFill>
                  <a:srgbClr val="3168B2"/>
                </a:solidFill>
              </a:rPr>
              <a:t>House Keeping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357438" y="1600200"/>
            <a:ext cx="6329362" cy="4525963"/>
          </a:xfrm>
        </p:spPr>
        <p:txBody>
          <a:bodyPr/>
          <a:lstStyle/>
          <a:p>
            <a:r>
              <a:rPr lang="en-AU" dirty="0" smtClean="0">
                <a:solidFill>
                  <a:srgbClr val="3168B2"/>
                </a:solidFill>
              </a:rPr>
              <a:t>Emergency exits and evacuation procedures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Fire hoses, blankets and extinguishers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First aid kits and officers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Mobile phones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Toilets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8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10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2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2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2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3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2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2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2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7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2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2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2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5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2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2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2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2357438" y="274638"/>
            <a:ext cx="6329362" cy="1143000"/>
          </a:xfrm>
        </p:spPr>
        <p:txBody>
          <a:bodyPr/>
          <a:lstStyle/>
          <a:p>
            <a:pPr algn="l"/>
            <a:r>
              <a:rPr lang="en-AU" smtClean="0">
                <a:solidFill>
                  <a:srgbClr val="3168B2"/>
                </a:solidFill>
              </a:rPr>
              <a:t>Outcomes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357438" y="1600200"/>
            <a:ext cx="6329362" cy="4525963"/>
          </a:xfrm>
        </p:spPr>
        <p:txBody>
          <a:bodyPr/>
          <a:lstStyle/>
          <a:p>
            <a:r>
              <a:rPr lang="en-AU" smtClean="0">
                <a:solidFill>
                  <a:srgbClr val="3168B2"/>
                </a:solidFill>
              </a:rPr>
              <a:t>You will be able to explain what superannuation is and it’s goal</a:t>
            </a:r>
          </a:p>
          <a:p>
            <a:r>
              <a:rPr lang="en-AU" smtClean="0">
                <a:solidFill>
                  <a:srgbClr val="3168B2"/>
                </a:solidFill>
              </a:rPr>
              <a:t>You will have an overview of how superannuation began and how it has changed over the years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loud Callout 6"/>
          <p:cNvSpPr/>
          <p:nvPr/>
        </p:nvSpPr>
        <p:spPr>
          <a:xfrm>
            <a:off x="1071563" y="1071563"/>
            <a:ext cx="7358062" cy="4286250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2000232" y="1655754"/>
            <a:ext cx="5429288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9600" b="1" dirty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21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What is Super?</a:t>
            </a:r>
          </a:p>
        </p:txBody>
      </p:sp>
      <p:pic>
        <p:nvPicPr>
          <p:cNvPr id="2050" name="Picture 2" descr="C:\Users\cascas\AppData\Local\Microsoft\Windows\Temporary Internet Files\Content.IE5\85R2DSDQ\MC90007871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224177"/>
            <a:ext cx="2411760" cy="261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928688" y="274638"/>
            <a:ext cx="7643812" cy="1011237"/>
          </a:xfrm>
        </p:spPr>
        <p:txBody>
          <a:bodyPr/>
          <a:lstStyle/>
          <a:p>
            <a:pPr algn="l"/>
            <a:r>
              <a:rPr lang="en-AU" smtClean="0">
                <a:solidFill>
                  <a:schemeClr val="bg1"/>
                </a:solidFill>
              </a:rPr>
              <a:t>Superannuation Definition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4186238"/>
          </a:xfrm>
        </p:spPr>
        <p:txBody>
          <a:bodyPr/>
          <a:lstStyle/>
          <a:p>
            <a:r>
              <a:rPr lang="en-AU" smtClean="0">
                <a:solidFill>
                  <a:srgbClr val="3168B2"/>
                </a:solidFill>
              </a:rPr>
              <a:t>Super is an investment/savings for retirement.</a:t>
            </a:r>
          </a:p>
          <a:p>
            <a:r>
              <a:rPr lang="en-AU" smtClean="0">
                <a:solidFill>
                  <a:srgbClr val="3168B2"/>
                </a:solidFill>
              </a:rPr>
              <a:t>Super consists of savings both mandatory and voluntary</a:t>
            </a:r>
          </a:p>
          <a:p>
            <a:r>
              <a:rPr lang="en-AU" smtClean="0">
                <a:solidFill>
                  <a:srgbClr val="3168B2"/>
                </a:solidFill>
              </a:rPr>
              <a:t>Super in Australia has to be invested in a complying fund and is always managed by a Trustee.</a:t>
            </a:r>
          </a:p>
          <a:p>
            <a:pPr>
              <a:buFont typeface="Arial" charset="0"/>
              <a:buNone/>
            </a:pPr>
            <a:endParaRPr lang="en-AU" smtClean="0">
              <a:solidFill>
                <a:srgbClr val="3168B2"/>
              </a:solidFill>
            </a:endParaRPr>
          </a:p>
          <a:p>
            <a:endParaRPr lang="en-AU" smtClean="0">
              <a:solidFill>
                <a:srgbClr val="3168B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928688" y="274638"/>
            <a:ext cx="7643812" cy="1011237"/>
          </a:xfrm>
        </p:spPr>
        <p:txBody>
          <a:bodyPr/>
          <a:lstStyle/>
          <a:p>
            <a:pPr algn="l"/>
            <a:r>
              <a:rPr lang="en-AU" smtClean="0">
                <a:solidFill>
                  <a:schemeClr val="bg1"/>
                </a:solidFill>
              </a:rPr>
              <a:t>Superannuation Goal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4186238"/>
          </a:xfrm>
        </p:spPr>
        <p:txBody>
          <a:bodyPr/>
          <a:lstStyle/>
          <a:p>
            <a:r>
              <a:rPr lang="en-AU" smtClean="0">
                <a:solidFill>
                  <a:srgbClr val="3168B2"/>
                </a:solidFill>
              </a:rPr>
              <a:t>The main goal for superannuation is to provide for individuals retirement.</a:t>
            </a:r>
          </a:p>
          <a:p>
            <a:r>
              <a:rPr lang="en-AU" smtClean="0">
                <a:solidFill>
                  <a:srgbClr val="3168B2"/>
                </a:solidFill>
              </a:rPr>
              <a:t>Because of the ageing population in Australia there will soon be more people in retirement then there are people working.</a:t>
            </a:r>
          </a:p>
          <a:p>
            <a:r>
              <a:rPr lang="en-AU" smtClean="0">
                <a:solidFill>
                  <a:srgbClr val="3168B2"/>
                </a:solidFill>
              </a:rPr>
              <a:t>To relieve pressure from the taxation and pension systems</a:t>
            </a:r>
          </a:p>
          <a:p>
            <a:endParaRPr lang="en-AU" smtClean="0">
              <a:solidFill>
                <a:srgbClr val="3168B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rizontal Scroll 3"/>
          <p:cNvSpPr/>
          <p:nvPr/>
        </p:nvSpPr>
        <p:spPr>
          <a:xfrm>
            <a:off x="206406" y="1425561"/>
            <a:ext cx="8642256" cy="3929090"/>
          </a:xfrm>
          <a:prstGeom prst="horizontalScroll">
            <a:avLst>
              <a:gd name="adj" fmla="val 8393"/>
            </a:avLst>
          </a:prstGeom>
          <a:gradFill>
            <a:gsLst>
              <a:gs pos="4000">
                <a:srgbClr val="996633">
                  <a:alpha val="72000"/>
                </a:srgbClr>
              </a:gs>
              <a:gs pos="63000">
                <a:schemeClr val="accent6">
                  <a:lumMod val="60000"/>
                  <a:lumOff val="40000"/>
                </a:schemeClr>
              </a:gs>
            </a:gsLst>
            <a:lin ang="5400000" scaled="0"/>
          </a:gradFill>
          <a:ln>
            <a:solidFill>
              <a:schemeClr val="tx1">
                <a:lumMod val="65000"/>
                <a:lumOff val="35000"/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  <p:sp>
        <p:nvSpPr>
          <p:cNvPr id="6" name="Rectangle 5"/>
          <p:cNvSpPr/>
          <p:nvPr/>
        </p:nvSpPr>
        <p:spPr>
          <a:xfrm>
            <a:off x="214282" y="2099913"/>
            <a:ext cx="8929718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AU" sz="7500" b="1" dirty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21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The History of</a:t>
            </a:r>
          </a:p>
          <a:p>
            <a:pPr algn="ctr">
              <a:defRPr/>
            </a:pPr>
            <a:r>
              <a:rPr lang="en-AU" sz="7500" b="1" dirty="0">
                <a:ln w="190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gradFill>
                  <a:gsLst>
                    <a:gs pos="21000">
                      <a:schemeClr val="tx1">
                        <a:lumMod val="75000"/>
                        <a:lumOff val="25000"/>
                      </a:schemeClr>
                    </a:gs>
                    <a:gs pos="5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latin typeface="Arial Black" pitchFamily="34" charset="0"/>
              </a:rPr>
              <a:t>Superannuation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928688" y="274638"/>
            <a:ext cx="7643812" cy="1011237"/>
          </a:xfrm>
        </p:spPr>
        <p:txBody>
          <a:bodyPr/>
          <a:lstStyle/>
          <a:p>
            <a:pPr algn="l"/>
            <a:r>
              <a:rPr lang="en-AU" smtClean="0">
                <a:solidFill>
                  <a:schemeClr val="bg1"/>
                </a:solidFill>
              </a:rPr>
              <a:t>In The Beginning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500563"/>
          </a:xfrm>
        </p:spPr>
        <p:txBody>
          <a:bodyPr/>
          <a:lstStyle/>
          <a:p>
            <a:r>
              <a:rPr lang="en-AU" dirty="0" smtClean="0">
                <a:solidFill>
                  <a:srgbClr val="3168B2"/>
                </a:solidFill>
              </a:rPr>
              <a:t>Super began in the 1850’s.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Some companies and governments paid their senor and long serving employees super.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Unions campaigned for super in 1950’s to 1960’s, so every worker would have the right to own a superannuation account. 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Tax incentives were given in the 1970’s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928688" y="274638"/>
            <a:ext cx="7643812" cy="1011237"/>
          </a:xfrm>
        </p:spPr>
        <p:txBody>
          <a:bodyPr/>
          <a:lstStyle/>
          <a:p>
            <a:pPr algn="l"/>
            <a:r>
              <a:rPr lang="en-AU" smtClean="0">
                <a:solidFill>
                  <a:schemeClr val="bg1"/>
                </a:solidFill>
              </a:rPr>
              <a:t>Becoming Mandatory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idx="1"/>
          </p:nvPr>
        </p:nvSpPr>
        <p:spPr>
          <a:xfrm>
            <a:off x="457200" y="2171700"/>
            <a:ext cx="8229600" cy="4186238"/>
          </a:xfrm>
        </p:spPr>
        <p:txBody>
          <a:bodyPr/>
          <a:lstStyle/>
          <a:p>
            <a:r>
              <a:rPr lang="en-AU" dirty="0" smtClean="0">
                <a:solidFill>
                  <a:srgbClr val="3168B2"/>
                </a:solidFill>
              </a:rPr>
              <a:t>In 1985 only 37% to 40% of people had super.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In 1986 the government allowed employees on </a:t>
            </a:r>
            <a:r>
              <a:rPr lang="en-AU" dirty="0" smtClean="0">
                <a:solidFill>
                  <a:srgbClr val="3168B2"/>
                </a:solidFill>
              </a:rPr>
              <a:t>an award to </a:t>
            </a:r>
            <a:r>
              <a:rPr lang="en-AU" dirty="0" smtClean="0">
                <a:solidFill>
                  <a:srgbClr val="3168B2"/>
                </a:solidFill>
              </a:rPr>
              <a:t>get 3% of their </a:t>
            </a:r>
            <a:r>
              <a:rPr lang="en-AU" dirty="0" smtClean="0">
                <a:solidFill>
                  <a:srgbClr val="3168B2"/>
                </a:solidFill>
              </a:rPr>
              <a:t>wages contributed </a:t>
            </a:r>
            <a:r>
              <a:rPr lang="en-AU" dirty="0" smtClean="0">
                <a:solidFill>
                  <a:srgbClr val="3168B2"/>
                </a:solidFill>
              </a:rPr>
              <a:t>to a complying super fund</a:t>
            </a:r>
          </a:p>
          <a:p>
            <a:r>
              <a:rPr lang="en-AU" dirty="0" smtClean="0">
                <a:solidFill>
                  <a:srgbClr val="3168B2"/>
                </a:solidFill>
              </a:rPr>
              <a:t>This increased the percentage of people who had super </a:t>
            </a:r>
            <a:r>
              <a:rPr lang="en-AU" dirty="0" smtClean="0">
                <a:solidFill>
                  <a:srgbClr val="3168B2"/>
                </a:solidFill>
              </a:rPr>
              <a:t>to </a:t>
            </a:r>
            <a:r>
              <a:rPr lang="en-AU" dirty="0" smtClean="0">
                <a:solidFill>
                  <a:srgbClr val="3168B2"/>
                </a:solidFill>
              </a:rPr>
              <a:t>70%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m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30min</Template>
  <TotalTime>747</TotalTime>
  <Words>494</Words>
  <Application>Microsoft Office PowerPoint</Application>
  <PresentationFormat>On-screen Show (4:3)</PresentationFormat>
  <Paragraphs>68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30min</vt:lpstr>
      <vt:lpstr>PowerPoint Presentation</vt:lpstr>
      <vt:lpstr>House Keeping</vt:lpstr>
      <vt:lpstr>Outcomes</vt:lpstr>
      <vt:lpstr>PowerPoint Presentation</vt:lpstr>
      <vt:lpstr>Superannuation Definition</vt:lpstr>
      <vt:lpstr>Superannuation Goal</vt:lpstr>
      <vt:lpstr>PowerPoint Presentation</vt:lpstr>
      <vt:lpstr>In The Beginning</vt:lpstr>
      <vt:lpstr>Becoming Mandatory</vt:lpstr>
      <vt:lpstr>Becoming Mandatory Continued.....</vt:lpstr>
      <vt:lpstr>Evolving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cassie</cp:lastModifiedBy>
  <cp:revision>17</cp:revision>
  <dcterms:created xsi:type="dcterms:W3CDTF">2012-04-29T03:19:20Z</dcterms:created>
  <dcterms:modified xsi:type="dcterms:W3CDTF">2012-05-04T13:57:28Z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TC103815289990</vt:lpwstr>
  </property>
</Properties>
</file>